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66" r:id="rId5"/>
    <p:sldId id="268" r:id="rId6"/>
    <p:sldId id="267" r:id="rId7"/>
    <p:sldId id="256" r:id="rId8"/>
    <p:sldId id="257" r:id="rId9"/>
    <p:sldId id="258" r:id="rId10"/>
    <p:sldId id="265" r:id="rId11"/>
    <p:sldId id="259" r:id="rId12"/>
    <p:sldId id="260" r:id="rId13"/>
    <p:sldId id="277" r:id="rId14"/>
    <p:sldId id="270" r:id="rId15"/>
    <p:sldId id="276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1DB5-5D01-4963-9B2F-FA72D3379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6BD4A-6452-4E03-94DA-7138F17B0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6DB8-FACA-4BAF-B3DF-00CAFC19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67CBC-0B98-4CCC-9EA3-A65A0974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20DF6-DF46-4906-921A-A92E6166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5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7214-DBB6-42B1-9D54-5186C037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C33C5-AA7F-4AC4-8535-2D92C5A78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7D63-852B-4087-9468-55697E3B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819D6-AEB2-4FDA-81CD-96FA992F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652EF-6F69-4BBB-A6E2-89504733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7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B68C8-7FEB-4F3A-A069-7F1FAAA21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D7D48-BB25-401A-A7E3-835D10923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034B2-5618-4A39-8255-81113E61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5D822-EC11-4C88-A61B-92E3355B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D158-F827-4117-98ED-9B63E8C9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2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AD35-C01F-4DDA-BF63-70B30E60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8D70-2540-4EBD-BA79-64E79AD9A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E5136-A5B0-4338-95E8-0404E1CB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052D4-C240-4235-8720-685DF213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D473-FC4D-4AC7-A5DB-D39C3858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95EF-A2E6-48C5-A0E3-7DF60E85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93E18-EF53-45C8-AD12-97A312E4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B72E9-0E34-4148-8580-A99020A88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7C25C-E2FC-48B1-9D3A-38B6FD17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4606-0F8C-4487-A1C9-E0B8B1D4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2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229B-188E-4D7A-87D8-CD8F98529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F4799-5594-4A23-8355-EC9F75BBB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D8623-A59E-4A0D-A4AB-3728320CA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4CA1B-7B78-406B-AA2C-3F9F75C0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E2ACB-83EA-4246-A4B4-BE800878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4AD3B-D950-4B19-9067-E1C7656A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1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4D24-0BB4-4AE5-9898-41F2177A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AC772-F630-42E1-9006-3BC400891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1611-B413-4116-8400-31585469D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FE92C-56F3-4584-BF0C-330542354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EE6D8-93EC-4B87-9E81-D7813DFBC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263FA-2533-47C0-BA5C-3AE73F3A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C08985-905D-4CC4-AFB0-0C5EC50A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F9D5B-FD29-41C0-969F-35855D79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C0F9-8B17-4B07-BC2B-A56B8A32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9F820-7E79-4B29-B619-FA226B35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8C78C-7CF4-42E9-B6F6-6F4B4046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48362-2181-43DB-9834-AC825BB4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1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93B20-854E-4CE7-A1F8-A32BAC76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263F4-D668-48B0-9CE5-30F48DAD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E1D4-E2FE-4318-9686-4B486FD2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9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FC7B-1E11-4854-BFE8-EC2931F0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86C0A-5092-4CEF-85CF-C9EFABF07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8C219-91BF-4EE6-8AD1-D540B4FCB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D6B25-9292-408D-AF5E-68AEF43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135E8-D7C0-49DA-94A1-1BCD5DC99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76323-C28F-4481-AF5A-FD35438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0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B793-EE39-43CE-8890-163E2BB6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7A9B4-8DCE-46D6-808A-E984C5637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FB190-D88D-479C-8AB7-F6069C6C9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4B175-6408-43CA-8B66-D6230C3D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3D215-91C5-47E8-9D5A-C841EA22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6899A-57E7-4950-8BCE-80F00DF6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5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28D0-2561-4FA2-8E47-0A50910A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B0F00-B488-444E-A7D9-165F4AEF0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0D0CC-317B-430F-B02C-86C65659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28D-9868-4431-9207-9906BDBF075D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83EDE-345E-4E11-9985-F6D9CB6DB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0FD63-EABF-420B-A042-88BB1ACC9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52822-B9D2-4751-B07D-9F5FA3DE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6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mp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tmp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baby girl drawings">
            <a:extLst>
              <a:ext uri="{FF2B5EF4-FFF2-40B4-BE49-F238E27FC236}">
                <a16:creationId xmlns:a16="http://schemas.microsoft.com/office/drawing/2014/main" id="{49FE598D-D05E-4007-B1EE-46D8265E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104" y="2386302"/>
            <a:ext cx="46101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9F311-F1BC-433A-A88D-E63FDD31D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705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Is There a Relationship Between Baby Names and Movie Characters?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A91F7-49F3-4ED0-B94F-7E5EF0693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6729"/>
            <a:ext cx="9144000" cy="1655762"/>
          </a:xfrm>
        </p:spPr>
        <p:txBody>
          <a:bodyPr/>
          <a:lstStyle/>
          <a:p>
            <a:r>
              <a:rPr lang="en-US" dirty="0"/>
              <a:t>Samantha Maups</a:t>
            </a:r>
          </a:p>
          <a:p>
            <a:r>
              <a:rPr lang="en-US" dirty="0"/>
              <a:t>Bhargavi Pasarlpati</a:t>
            </a:r>
          </a:p>
          <a:p>
            <a:r>
              <a:rPr lang="en-US" dirty="0"/>
              <a:t>Linn Slater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6B842-2472-4B6E-95C1-E2801093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69" y="2595852"/>
            <a:ext cx="3731281" cy="42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29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8FE8E5D-A737-4E60-847A-34DFF1F97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778" y="8876"/>
            <a:ext cx="12577483" cy="7046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8267B-1F44-463D-9AB8-87B3AF9B1786}"/>
              </a:ext>
            </a:extLst>
          </p:cNvPr>
          <p:cNvSpPr txBox="1"/>
          <p:nvPr/>
        </p:nvSpPr>
        <p:spPr>
          <a:xfrm>
            <a:off x="838200" y="1189607"/>
            <a:ext cx="10515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Sorted by IMDb Rating Descending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dirty="0"/>
              <a:t>The Shawshank Redemption (1994) R | 142 min | Drama. 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dirty="0"/>
              <a:t>The Godfather (1972) R | 175 min | Crime, Drama. 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dirty="0"/>
              <a:t>The Dark Knight (2008) PG-13 | 152 min | Action, Crime, Drama. 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dirty="0"/>
              <a:t>The Godfather: Part II (1974) 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dirty="0"/>
              <a:t>The Lord of the Rings: The Return of the King (2003) 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dirty="0"/>
              <a:t>Pulp Fiction (1994) 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dirty="0"/>
              <a:t>Schindler's List (1993) 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000" dirty="0"/>
              <a:t>12 Angry Men (1957) ...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7E9E1-B155-44A3-92B7-3A8DA66B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What is the Highest Rated IMDb Movie?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80DD6-5247-4E10-B8D0-0D2231A88A25}"/>
              </a:ext>
            </a:extLst>
          </p:cNvPr>
          <p:cNvSpPr txBox="1"/>
          <p:nvPr/>
        </p:nvSpPr>
        <p:spPr>
          <a:xfrm>
            <a:off x="0" y="6033544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Ratings began in 1950 and are a weighted average based on votes</a:t>
            </a:r>
          </a:p>
        </p:txBody>
      </p:sp>
    </p:spTree>
    <p:extLst>
      <p:ext uri="{BB962C8B-B14F-4D97-AF65-F5344CB8AC3E}">
        <p14:creationId xmlns:p14="http://schemas.microsoft.com/office/powerpoint/2010/main" val="227881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BB26-5337-4F53-9355-A979D66D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/>
              <a:t>Jacob was </a:t>
            </a:r>
            <a:r>
              <a:rPr lang="en-US" sz="3800" b="1" i="1" dirty="0"/>
              <a:t>the</a:t>
            </a:r>
            <a:r>
              <a:rPr lang="en-US" sz="3800" b="1" dirty="0"/>
              <a:t> top baby boy name every year from 1999 through 2012 (13 years)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9093B-3102-43A3-8C1D-8E4B8580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93" y="1493146"/>
            <a:ext cx="1815615" cy="5416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006BCC-1EB6-4A16-9071-9EC7AAD31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5" y="1474737"/>
            <a:ext cx="3712629" cy="405013"/>
          </a:xfrm>
          <a:prstGeom prst="rect">
            <a:avLst/>
          </a:prstGeom>
        </p:spPr>
      </p:pic>
      <p:pic>
        <p:nvPicPr>
          <p:cNvPr id="1026" name="Picture 2" descr="Image result for picture baby boy">
            <a:extLst>
              <a:ext uri="{FF2B5EF4-FFF2-40B4-BE49-F238E27FC236}">
                <a16:creationId xmlns:a16="http://schemas.microsoft.com/office/drawing/2014/main" id="{53E98AFF-B509-4C2F-B9F6-24C46C775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348" y="1961050"/>
            <a:ext cx="2663601" cy="36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EA1E81-B221-412E-B652-1DDE1B5CD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8" y="2305129"/>
            <a:ext cx="3034815" cy="3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53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D8BD-AC4E-42D7-B0F8-F95BF5B8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5" y="31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/>
              <a:t>Jessica was one of the top ten baby girl names from 1989 through 2000 (12+ years)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512CA-F659-4B84-BC5F-3FFA0FF42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17" y="1584966"/>
            <a:ext cx="2109765" cy="5396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DAFB6-796F-4037-9CD1-22420A53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5" y="1542182"/>
            <a:ext cx="3847633" cy="297011"/>
          </a:xfrm>
          <a:prstGeom prst="rect">
            <a:avLst/>
          </a:prstGeom>
        </p:spPr>
      </p:pic>
      <p:pic>
        <p:nvPicPr>
          <p:cNvPr id="2050" name="Picture 2" descr="Image result for baby girl pictures">
            <a:extLst>
              <a:ext uri="{FF2B5EF4-FFF2-40B4-BE49-F238E27FC236}">
                <a16:creationId xmlns:a16="http://schemas.microsoft.com/office/drawing/2014/main" id="{0E6DDA57-FD1A-475D-AEAA-75E11B0E3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211" y="2463160"/>
            <a:ext cx="3865707" cy="30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8C022-D0A0-4EDE-A3A8-BF9557508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" y="2295799"/>
            <a:ext cx="3269120" cy="3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4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B436-8815-4079-95CF-BE5DAC17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66"/>
            <a:ext cx="10515600" cy="1338470"/>
          </a:xfrm>
        </p:spPr>
        <p:txBody>
          <a:bodyPr/>
          <a:lstStyle/>
          <a:p>
            <a:pPr algn="ctr"/>
            <a:r>
              <a:rPr lang="en-US" b="1" dirty="0"/>
              <a:t>Gauge Charts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8AEC393-0CEA-4C60-B8BE-E572D3212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5088"/>
            <a:ext cx="12192000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5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E0F5E-C614-42A1-8F40-F5097A55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Top Ten Baby Names From 1989 - 2014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09F8D-808D-4A67-A82F-795C0187C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877"/>
            <a:ext cx="12192000" cy="3785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D6A11-6662-4282-B8F6-9C5A7D05119B}"/>
              </a:ext>
            </a:extLst>
          </p:cNvPr>
          <p:cNvSpPr txBox="1"/>
          <p:nvPr/>
        </p:nvSpPr>
        <p:spPr>
          <a:xfrm>
            <a:off x="11398934" y="5646195"/>
            <a:ext cx="79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new library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0AE963C-16B5-4702-9381-4D6F765F0276}"/>
              </a:ext>
            </a:extLst>
          </p:cNvPr>
          <p:cNvCxnSpPr/>
          <p:nvPr/>
        </p:nvCxnSpPr>
        <p:spPr>
          <a:xfrm rot="5400000" flipH="1" flipV="1">
            <a:off x="11625309" y="5419818"/>
            <a:ext cx="310718" cy="30184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75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43DA-1224-4774-A29D-F4DFFAD8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78" y="952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Top Ten Baby Names From 1989 - 2014</a:t>
            </a:r>
            <a:endParaRPr lang="en-US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CC102C25-B6C6-4B8C-8080-023E9D0F0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5088"/>
            <a:ext cx="12192000" cy="418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07C-8B29-408F-B379-8C99D1DB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802446"/>
            <a:ext cx="10515600" cy="1325563"/>
          </a:xfrm>
        </p:spPr>
        <p:txBody>
          <a:bodyPr/>
          <a:lstStyle/>
          <a:p>
            <a:r>
              <a:rPr lang="en-US" dirty="0"/>
              <a:t>                           </a:t>
            </a:r>
            <a:r>
              <a:rPr lang="en-US" sz="3800" b="1" dirty="0"/>
              <a:t>Conclusions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A428F5-7AE2-4C78-9356-15A5EC7CE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34" y="18167"/>
            <a:ext cx="6352531" cy="68246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4B1F96A-5CC2-4979-B0AF-DA7CDE92D3F4}"/>
              </a:ext>
            </a:extLst>
          </p:cNvPr>
          <p:cNvSpPr txBox="1">
            <a:spLocks/>
          </p:cNvSpPr>
          <p:nvPr/>
        </p:nvSpPr>
        <p:spPr>
          <a:xfrm>
            <a:off x="371061" y="405985"/>
            <a:ext cx="2862471" cy="604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Comparison Data for 2014 : Movie Character</a:t>
            </a:r>
          </a:p>
          <a:p>
            <a:pPr algn="ctr"/>
            <a:r>
              <a:rPr lang="en-US" b="1" dirty="0"/>
              <a:t>Names Matching Girl Baby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8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EC24B1-CC34-4CE4-86A2-47A16627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04" y="0"/>
            <a:ext cx="5354749" cy="68113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04F0E92-3BD5-46AE-8AAB-DE224AA3DDC4}"/>
              </a:ext>
            </a:extLst>
          </p:cNvPr>
          <p:cNvSpPr txBox="1">
            <a:spLocks/>
          </p:cNvSpPr>
          <p:nvPr/>
        </p:nvSpPr>
        <p:spPr>
          <a:xfrm>
            <a:off x="344556" y="405985"/>
            <a:ext cx="2862471" cy="604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Comparison Data for 2014 : Movie Character</a:t>
            </a:r>
          </a:p>
          <a:p>
            <a:pPr algn="ctr"/>
            <a:r>
              <a:rPr lang="en-US" b="1" dirty="0"/>
              <a:t>Names Matching Boy Baby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6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67DD77-7A01-42ED-B4CF-20BBEA55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44" y="23672"/>
            <a:ext cx="3728913" cy="68106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302800-01CF-4F4A-88C8-8B611447F032}"/>
              </a:ext>
            </a:extLst>
          </p:cNvPr>
          <p:cNvSpPr txBox="1">
            <a:spLocks/>
          </p:cNvSpPr>
          <p:nvPr/>
        </p:nvSpPr>
        <p:spPr>
          <a:xfrm>
            <a:off x="371061" y="405985"/>
            <a:ext cx="2862471" cy="604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Comparison Data for 1998 : Movie Character</a:t>
            </a:r>
          </a:p>
          <a:p>
            <a:pPr algn="ctr"/>
            <a:r>
              <a:rPr lang="en-US" b="1" dirty="0"/>
              <a:t>Names Matching Girl Baby Names for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BEF39C-26BF-41C7-BB86-85ED29CD6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39" y="33486"/>
            <a:ext cx="3759120" cy="67910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800AEFF-8D49-4C5F-BB26-205F48438918}"/>
              </a:ext>
            </a:extLst>
          </p:cNvPr>
          <p:cNvSpPr txBox="1">
            <a:spLocks/>
          </p:cNvSpPr>
          <p:nvPr/>
        </p:nvSpPr>
        <p:spPr>
          <a:xfrm>
            <a:off x="371061" y="405985"/>
            <a:ext cx="2862471" cy="604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Comparison Data for 1998 : Movie Character</a:t>
            </a:r>
          </a:p>
          <a:p>
            <a:pPr algn="ctr"/>
            <a:r>
              <a:rPr lang="en-US" b="1" dirty="0"/>
              <a:t>Names Matching Boy Baby Names for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8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ED1A-C235-4901-BB5C-7DF89D49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/>
              <a:t>Our Source for Baby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50DA0-9882-4FE3-9756-79ECD46B1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48" y="1191711"/>
            <a:ext cx="9236104" cy="2208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881B4-BF0E-4F9F-ABC4-BBC9A3D92490}"/>
              </a:ext>
            </a:extLst>
          </p:cNvPr>
          <p:cNvSpPr txBox="1"/>
          <p:nvPr/>
        </p:nvSpPr>
        <p:spPr>
          <a:xfrm>
            <a:off x="838200" y="3732587"/>
            <a:ext cx="10515600" cy="279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Data from Social Security applications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SQLite database with data starting in 1880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Large database size necessitated reducing the data to include fewer years</a:t>
            </a:r>
          </a:p>
        </p:txBody>
      </p:sp>
    </p:spTree>
    <p:extLst>
      <p:ext uri="{BB962C8B-B14F-4D97-AF65-F5344CB8AC3E}">
        <p14:creationId xmlns:p14="http://schemas.microsoft.com/office/powerpoint/2010/main" val="98586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21A6-4A5F-4070-9301-132F94F6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Movie 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630F0-C43B-4445-B926-546111C8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195"/>
            <a:ext cx="8824404" cy="465937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B9F2D-62E8-4D2C-BEDA-CEC69C181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19" y="2610035"/>
            <a:ext cx="7221083" cy="423858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F2A471-E3F4-4959-8581-5DAA3EE0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" y="3750284"/>
            <a:ext cx="5631668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EB12-0214-43C4-A7F0-8451D53B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Gathering the Movie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20D28-1917-4059-94B3-6B02C243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91" y="4530847"/>
            <a:ext cx="757237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AFE849-099D-4A84-B980-4015DEBC1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7" y="1325563"/>
            <a:ext cx="6142252" cy="3101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AED21D-32FD-4DEA-8CA3-A6D4EE2028DA}"/>
              </a:ext>
            </a:extLst>
          </p:cNvPr>
          <p:cNvSpPr txBox="1"/>
          <p:nvPr/>
        </p:nvSpPr>
        <p:spPr>
          <a:xfrm>
            <a:off x="7457243" y="1850987"/>
            <a:ext cx="4083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Top grossing movies from Movie Mojo</a:t>
            </a:r>
          </a:p>
        </p:txBody>
      </p:sp>
    </p:spTree>
    <p:extLst>
      <p:ext uri="{BB962C8B-B14F-4D97-AF65-F5344CB8AC3E}">
        <p14:creationId xmlns:p14="http://schemas.microsoft.com/office/powerpoint/2010/main" val="206737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EB12-0214-43C4-A7F0-8451D53B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Gathering the Movie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0681E-A01D-4913-8221-BE8688B5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792"/>
            <a:ext cx="5906012" cy="4229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782A6E-C0D7-4167-8828-75E990713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241798"/>
            <a:ext cx="7886700" cy="2581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113882-A8CB-4846-8B8E-C71138767FFE}"/>
              </a:ext>
            </a:extLst>
          </p:cNvPr>
          <p:cNvSpPr txBox="1"/>
          <p:nvPr/>
        </p:nvSpPr>
        <p:spPr>
          <a:xfrm>
            <a:off x="7688061" y="1530865"/>
            <a:ext cx="3249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Title and actor names</a:t>
            </a:r>
          </a:p>
          <a:p>
            <a:r>
              <a:rPr lang="en-US" sz="3200" dirty="0"/>
              <a:t>from </a:t>
            </a:r>
            <a:r>
              <a:rPr lang="en-US" sz="3200" dirty="0" err="1"/>
              <a:t>OMDb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589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EB12-0214-43C4-A7F0-8451D53B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Gathering the Movie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749C18-C392-499D-A7CF-C24167181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07" y="4486275"/>
            <a:ext cx="9372600" cy="237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0692A-C2E9-4501-AA8F-D973E2AD5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" y="1323970"/>
            <a:ext cx="5860288" cy="3109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0297E-F7B3-42F7-AE1A-F7F117CC7AB0}"/>
              </a:ext>
            </a:extLst>
          </p:cNvPr>
          <p:cNvSpPr txBox="1"/>
          <p:nvPr/>
        </p:nvSpPr>
        <p:spPr>
          <a:xfrm>
            <a:off x="7396579" y="2024108"/>
            <a:ext cx="3595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ID and character names from IMDb</a:t>
            </a:r>
          </a:p>
        </p:txBody>
      </p:sp>
    </p:spTree>
    <p:extLst>
      <p:ext uri="{BB962C8B-B14F-4D97-AF65-F5344CB8AC3E}">
        <p14:creationId xmlns:p14="http://schemas.microsoft.com/office/powerpoint/2010/main" val="145713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BAFB6F-5E26-437B-B7AB-86543EB53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4" y="469327"/>
            <a:ext cx="1034596" cy="6522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15E84A-2D9E-47AE-B5E1-854FDF2EA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62" y="1612888"/>
            <a:ext cx="2037841" cy="67313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1E3179-B3BE-4BCC-91F9-3A444FE3B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72" y="1061647"/>
            <a:ext cx="2566204" cy="6471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3419F3-F671-45D9-B8EB-7743462B5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509" y="1533740"/>
            <a:ext cx="1982514" cy="67221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A71AB7-4F74-42E4-9744-7074181FB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39" y="999501"/>
            <a:ext cx="3213334" cy="602502"/>
          </a:xfrm>
          <a:prstGeom prst="rect">
            <a:avLst/>
          </a:prstGeo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BAE364F3-C049-496F-BA55-A29877EC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/>
              <a:t>Examples of Our Many Routes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B8027B-1925-42CC-A0DE-8E260147BAC5}"/>
              </a:ext>
            </a:extLst>
          </p:cNvPr>
          <p:cNvSpPr txBox="1"/>
          <p:nvPr/>
        </p:nvSpPr>
        <p:spPr>
          <a:xfrm>
            <a:off x="1919451" y="3210712"/>
            <a:ext cx="265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baby names in the SQLite database included the years 1989 - 2014</a:t>
            </a: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E41AFC93-55CE-4119-9D61-7D3783E833D0}"/>
              </a:ext>
            </a:extLst>
          </p:cNvPr>
          <p:cNvSpPr/>
          <p:nvPr/>
        </p:nvSpPr>
        <p:spPr>
          <a:xfrm rot="16200000">
            <a:off x="1954430" y="2036600"/>
            <a:ext cx="813739" cy="1534480"/>
          </a:xfrm>
          <a:prstGeom prst="ben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991620-5A13-4611-B633-26D3523A2FCC}"/>
              </a:ext>
            </a:extLst>
          </p:cNvPr>
          <p:cNvSpPr txBox="1"/>
          <p:nvPr/>
        </p:nvSpPr>
        <p:spPr>
          <a:xfrm>
            <a:off x="7423229" y="2663215"/>
            <a:ext cx="1770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i="1" dirty="0"/>
              <a:t>top</a:t>
            </a:r>
            <a:r>
              <a:rPr lang="en-US" sz="2400" dirty="0"/>
              <a:t> baby names are ranked number 100 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B6A86625-72EE-4312-8E31-324B517D7213}"/>
              </a:ext>
            </a:extLst>
          </p:cNvPr>
          <p:cNvSpPr/>
          <p:nvPr/>
        </p:nvSpPr>
        <p:spPr>
          <a:xfrm>
            <a:off x="6782539" y="2830474"/>
            <a:ext cx="560788" cy="21842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9FEF24B0-818B-4E6B-9FE5-E400B58BF7BD}"/>
              </a:ext>
            </a:extLst>
          </p:cNvPr>
          <p:cNvSpPr/>
          <p:nvPr/>
        </p:nvSpPr>
        <p:spPr>
          <a:xfrm>
            <a:off x="8978750" y="2791448"/>
            <a:ext cx="560788" cy="218428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3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2A7E1-FFCA-4F84-A770-FE1B523B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7" y="457656"/>
            <a:ext cx="11377646" cy="6706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CDB1F-A613-4C28-B483-922C0E6B6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38" y="-7077"/>
            <a:ext cx="3564122" cy="351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203335-FF2F-4A59-B034-401AF074E48F}"/>
              </a:ext>
            </a:extLst>
          </p:cNvPr>
          <p:cNvSpPr txBox="1"/>
          <p:nvPr/>
        </p:nvSpPr>
        <p:spPr>
          <a:xfrm>
            <a:off x="10176768" y="5920471"/>
            <a:ext cx="190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Ratings range from 0 to 10</a:t>
            </a:r>
          </a:p>
        </p:txBody>
      </p:sp>
    </p:spTree>
    <p:extLst>
      <p:ext uri="{BB962C8B-B14F-4D97-AF65-F5344CB8AC3E}">
        <p14:creationId xmlns:p14="http://schemas.microsoft.com/office/powerpoint/2010/main" val="79043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66282-8F8A-4772-8F8D-EDB1BCA7C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775"/>
            <a:ext cx="13358462" cy="3377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8FA2FB-EA9E-4BD6-8D67-70F84B5B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42" y="2397541"/>
            <a:ext cx="3143250" cy="467296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A3FF6E-1D92-4438-B87E-58CD41D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92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/>
              <a:t>“Home Alone” in 1990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CE390-1A6F-4BC6-8420-CFDA03074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656" y="4356229"/>
            <a:ext cx="3753130" cy="324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5B908-B701-408B-B704-EAE4E767D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00" y="4841751"/>
            <a:ext cx="3191020" cy="331375"/>
          </a:xfrm>
          <a:prstGeom prst="rect">
            <a:avLst/>
          </a:prstGeom>
        </p:spPr>
      </p:pic>
      <p:sp>
        <p:nvSpPr>
          <p:cNvPr id="12" name="Minus Sign 11">
            <a:extLst>
              <a:ext uri="{FF2B5EF4-FFF2-40B4-BE49-F238E27FC236}">
                <a16:creationId xmlns:a16="http://schemas.microsoft.com/office/drawing/2014/main" id="{5A06B369-BF63-46BE-A154-DE124334C3DE}"/>
              </a:ext>
            </a:extLst>
          </p:cNvPr>
          <p:cNvSpPr/>
          <p:nvPr/>
        </p:nvSpPr>
        <p:spPr>
          <a:xfrm>
            <a:off x="55420" y="2967024"/>
            <a:ext cx="2474915" cy="133164"/>
          </a:xfrm>
          <a:prstGeom prst="mathMin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475D19-7E54-417E-BFB9-98C9B9C61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1" y="5156256"/>
            <a:ext cx="2865620" cy="14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1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341</Words>
  <Application>Microsoft Office PowerPoint</Application>
  <PresentationFormat>Widescreen</PresentationFormat>
  <Paragraphs>47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Is There a Relationship Between Baby Names and Movie Characters?</vt:lpstr>
      <vt:lpstr>Our Source for Baby Names</vt:lpstr>
      <vt:lpstr>Movie Data Sources</vt:lpstr>
      <vt:lpstr>Gathering the Movie Data</vt:lpstr>
      <vt:lpstr>Gathering the Movie Data</vt:lpstr>
      <vt:lpstr>Gathering the Movie Data</vt:lpstr>
      <vt:lpstr>Examples of Our Many Routes</vt:lpstr>
      <vt:lpstr>PowerPoint Presentation</vt:lpstr>
      <vt:lpstr>“Home Alone” in 1990</vt:lpstr>
      <vt:lpstr>What is the Highest Rated IMDb Movie?</vt:lpstr>
      <vt:lpstr>Jacob was the top baby boy name every year from 1999 through 2012 (13 years)</vt:lpstr>
      <vt:lpstr>Jessica was one of the top ten baby girl names from 1989 through 2000 (12+ years)</vt:lpstr>
      <vt:lpstr>Gauge Charts</vt:lpstr>
      <vt:lpstr>Top Ten Baby Names From 1989 - 2014</vt:lpstr>
      <vt:lpstr>Top Ten Baby Names From 1989 - 2014</vt:lpstr>
      <vt:lpstr>                           Conclusions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 Slater</dc:creator>
  <cp:lastModifiedBy>Ravinder Nandikanti</cp:lastModifiedBy>
  <cp:revision>66</cp:revision>
  <dcterms:created xsi:type="dcterms:W3CDTF">2019-08-22T15:18:20Z</dcterms:created>
  <dcterms:modified xsi:type="dcterms:W3CDTF">2019-08-24T15:51:08Z</dcterms:modified>
</cp:coreProperties>
</file>